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video/unknown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93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4351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Rachael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Conrad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Conrad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Jacob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Jacob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Conrad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Conrad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Jacob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Jacob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Jacob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Conrad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Rachael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Conrad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Jacob</a:t>
            </a:r>
          </a:p>
          <a:p>
            <a:endParaRPr lang="e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Jacob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Jacob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Jacob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Conrad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Judy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Talk about clan split, Judy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Judy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Judy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Rachael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Rachael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Rachael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Rachael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Judy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Judy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Judy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Judy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Judy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marL="742950" indent="-285750" rtl="0">
              <a:defRPr/>
            </a:lvl2pPr>
            <a:lvl3pPr marL="1143000" indent="-228600" rtl="0">
              <a:defRPr/>
            </a:lvl3pPr>
            <a:lvl4pPr marL="1600200" indent="-2286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ColTx" type="twoColTx">
  <p:cSld name="twoColTx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4pPr>
            <a:lvl5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7pPr>
            <a:lvl8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285750"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algn="l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228600" algn="l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2316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Social Structure and Rank Predict Fitness in</a:t>
            </a:r>
          </a:p>
          <a:p>
            <a:pPr lvl="0" rtl="0">
              <a:buNone/>
            </a:pPr>
            <a:r>
              <a:rPr lang="en"/>
              <a:t>Spotted Hyenas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0" y="5827000"/>
            <a:ext cx="9144000" cy="1031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Conrad Beckmann, Judy Bloom, Jacob Lambert, Rachael Ward, Amiyaal Ilany, and Jiang Jiang</a:t>
            </a:r>
          </a:p>
        </p:txBody>
      </p:sp>
      <p:sp>
        <p:nvSpPr>
          <p:cNvPr id="25" name="Shape 25"/>
          <p:cNvSpPr/>
          <p:nvPr/>
        </p:nvSpPr>
        <p:spPr>
          <a:xfrm>
            <a:off x="2529575" y="2316300"/>
            <a:ext cx="4084849" cy="35106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Hypothesis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Rank and connectivity predict fitness better than rank alone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Social connectivity between and within matrilines is what previous studies have attributed to “chance”</a:t>
            </a:r>
          </a:p>
        </p:txBody>
      </p:sp>
      <p:sp>
        <p:nvSpPr>
          <p:cNvPr id="87" name="Shape 87"/>
          <p:cNvSpPr/>
          <p:nvPr/>
        </p:nvSpPr>
        <p:spPr>
          <a:xfrm>
            <a:off x="4451700" y="1983750"/>
            <a:ext cx="4372125" cy="327872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Data</a:t>
            </a:r>
          </a:p>
        </p:txBody>
      </p:sp>
      <p:sp>
        <p:nvSpPr>
          <p:cNvPr id="93" name="Shape 93"/>
          <p:cNvSpPr/>
          <p:nvPr/>
        </p:nvSpPr>
        <p:spPr>
          <a:xfrm>
            <a:off x="2246724" y="4778000"/>
            <a:ext cx="6897274" cy="20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51425" y="1143000"/>
            <a:ext cx="5154599" cy="1981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Masai Mara National Park, Talek clan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22 year study 1988 - 2009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7390100" y="3124500"/>
            <a:ext cx="1705799" cy="13611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800">
                <a:solidFill>
                  <a:schemeClr val="dk1"/>
                </a:solidFill>
              </a:rPr>
              <a:t>tblHyenas: profile data on 2,000 hyenas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0" y="5301608"/>
            <a:ext cx="2315399" cy="12123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>
                <a:solidFill>
                  <a:schemeClr val="dk1"/>
                </a:solidFill>
              </a:rPr>
              <a:t>tblSessions: 80,000 interactive observations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5426762" y="0"/>
            <a:ext cx="3496500" cy="7283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tblAggression: 50,000 aggressive observations</a:t>
            </a:r>
          </a:p>
          <a:p>
            <a:endParaRPr lang="en" sz="1800">
              <a:solidFill>
                <a:schemeClr val="dk1"/>
              </a:solidFill>
            </a:endParaRPr>
          </a:p>
        </p:txBody>
      </p:sp>
      <p:sp>
        <p:nvSpPr>
          <p:cNvPr id="98" name="Shape 98"/>
          <p:cNvSpPr/>
          <p:nvPr/>
        </p:nvSpPr>
        <p:spPr>
          <a:xfrm>
            <a:off x="5206025" y="757300"/>
            <a:ext cx="3937975" cy="19815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99" name="Shape 99"/>
          <p:cNvSpPr/>
          <p:nvPr/>
        </p:nvSpPr>
        <p:spPr>
          <a:xfrm>
            <a:off x="51425" y="2767649"/>
            <a:ext cx="7338674" cy="198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Matriline Detection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4692300" y="1763700"/>
            <a:ext cx="3994500" cy="373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Mother-cub relationships determined from Hyena Table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Floyd-Warshall algorithm used to calculate transitive closure</a:t>
            </a:r>
          </a:p>
        </p:txBody>
      </p:sp>
      <p:sp>
        <p:nvSpPr>
          <p:cNvPr id="106" name="Shape 106"/>
          <p:cNvSpPr/>
          <p:nvPr/>
        </p:nvSpPr>
        <p:spPr>
          <a:xfrm>
            <a:off x="159387" y="4239579"/>
            <a:ext cx="4409824" cy="212982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07" name="Shape 107"/>
          <p:cNvSpPr/>
          <p:nvPr/>
        </p:nvSpPr>
        <p:spPr>
          <a:xfrm>
            <a:off x="159387" y="1763704"/>
            <a:ext cx="4409824" cy="21298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725225" y="282375"/>
            <a:ext cx="7693549" cy="629324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632400" y="176947"/>
            <a:ext cx="5684999" cy="86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Rank Calculations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734362" y="2900325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David’s Score calculated for every matriline and year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Aggressive interactions used to determine rank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Ignored aggression within matrilines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632400" y="5636925"/>
            <a:ext cx="4073700" cy="9890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i="1"/>
              <a:t>P</a:t>
            </a:r>
            <a:r>
              <a:rPr lang="en" i="1" baseline="-25000"/>
              <a:t>ij</a:t>
            </a:r>
            <a:r>
              <a:rPr lang="en"/>
              <a:t> is the number of instances of aggression of hyenas in matriline </a:t>
            </a:r>
            <a:r>
              <a:rPr lang="en" i="1"/>
              <a:t>i </a:t>
            </a:r>
            <a:r>
              <a:rPr lang="en"/>
              <a:t>against hyenas in matriline </a:t>
            </a:r>
            <a:r>
              <a:rPr lang="en" i="1"/>
              <a:t>j</a:t>
            </a:r>
            <a:r>
              <a:rPr lang="en"/>
              <a:t> divided by the total number of instance of aggression between the matrilines</a:t>
            </a:r>
          </a:p>
        </p:txBody>
      </p:sp>
      <p:sp>
        <p:nvSpPr>
          <p:cNvPr id="120" name="Shape 120"/>
          <p:cNvSpPr/>
          <p:nvPr/>
        </p:nvSpPr>
        <p:spPr>
          <a:xfrm>
            <a:off x="632387" y="1408186"/>
            <a:ext cx="3898524" cy="42287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21" name="Shape 121"/>
          <p:cNvSpPr/>
          <p:nvPr/>
        </p:nvSpPr>
        <p:spPr>
          <a:xfrm>
            <a:off x="4762637" y="1038250"/>
            <a:ext cx="3937975" cy="19815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0" y="758984"/>
            <a:ext cx="9143999" cy="43909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Matriline Rank by Year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357900" y="4743975"/>
            <a:ext cx="8428200" cy="1707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Matrilines change ranks over time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Some matrilines die out</a:t>
            </a:r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Higher ranks are more stable than lower ranks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Twice-Weight Association Index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457200" y="3318600"/>
            <a:ext cx="7502999" cy="3180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measures connectivity between individuals </a:t>
            </a:r>
            <a:r>
              <a:rPr lang="en" i="1"/>
              <a:t>i</a:t>
            </a:r>
            <a:r>
              <a:rPr lang="en"/>
              <a:t> and </a:t>
            </a:r>
            <a:r>
              <a:rPr lang="en" i="1"/>
              <a:t>j</a:t>
            </a:r>
            <a:r>
              <a:rPr lang="en"/>
              <a:t> from observation counts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weights social ties in a weighted network</a:t>
            </a:r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represented by edge width</a:t>
            </a:r>
          </a:p>
        </p:txBody>
      </p:sp>
      <p:sp>
        <p:nvSpPr>
          <p:cNvPr id="135" name="Shape 135"/>
          <p:cNvSpPr/>
          <p:nvPr/>
        </p:nvSpPr>
        <p:spPr>
          <a:xfrm>
            <a:off x="427475" y="1629686"/>
            <a:ext cx="8289049" cy="147688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Talek clan social network, 1995</a:t>
            </a:r>
          </a:p>
        </p:txBody>
      </p:sp>
      <p:sp>
        <p:nvSpPr>
          <p:cNvPr id="141" name="Shape 141"/>
          <p:cNvSpPr/>
          <p:nvPr/>
        </p:nvSpPr>
        <p:spPr>
          <a:xfrm>
            <a:off x="51187" y="1513700"/>
            <a:ext cx="9041623" cy="47406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457200" y="3508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Internal and External Connectivity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232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Internal Calculations</a:t>
            </a:r>
          </a:p>
          <a:p>
            <a:endParaRPr lang="en"/>
          </a:p>
          <a:p>
            <a:endParaRPr lang="en"/>
          </a:p>
        </p:txBody>
      </p:sp>
      <p:sp>
        <p:nvSpPr>
          <p:cNvPr id="148" name="Shape 148"/>
          <p:cNvSpPr txBox="1">
            <a:spLocks noGrp="1"/>
          </p:cNvSpPr>
          <p:nvPr>
            <p:ph type="body" idx="2"/>
          </p:nvPr>
        </p:nvSpPr>
        <p:spPr>
          <a:xfrm>
            <a:off x="4692275" y="1600200"/>
            <a:ext cx="3994500" cy="232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External Calculations</a:t>
            </a:r>
          </a:p>
          <a:p>
            <a:endParaRPr lang="en"/>
          </a:p>
          <a:p>
            <a:endParaRPr lang="en"/>
          </a:p>
          <a:p>
            <a:endParaRPr lang="en"/>
          </a:p>
        </p:txBody>
      </p:sp>
      <p:sp>
        <p:nvSpPr>
          <p:cNvPr id="149" name="Shape 149"/>
          <p:cNvSpPr/>
          <p:nvPr/>
        </p:nvSpPr>
        <p:spPr>
          <a:xfrm>
            <a:off x="527678" y="2494653"/>
            <a:ext cx="3638974" cy="1143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50" name="Shape 150"/>
          <p:cNvSpPr/>
          <p:nvPr/>
        </p:nvSpPr>
        <p:spPr>
          <a:xfrm>
            <a:off x="4451704" y="2494654"/>
            <a:ext cx="3766975" cy="11429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51" name="Shape 151"/>
          <p:cNvSpPr/>
          <p:nvPr/>
        </p:nvSpPr>
        <p:spPr>
          <a:xfrm>
            <a:off x="20750" y="5644400"/>
            <a:ext cx="4671525" cy="1213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52" name="Shape 152"/>
          <p:cNvSpPr/>
          <p:nvPr/>
        </p:nvSpPr>
        <p:spPr>
          <a:xfrm>
            <a:off x="4692275" y="5644400"/>
            <a:ext cx="4451724" cy="121359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</p:sp>
      <p:sp>
        <p:nvSpPr>
          <p:cNvPr id="153" name="Shape 153"/>
          <p:cNvSpPr/>
          <p:nvPr/>
        </p:nvSpPr>
        <p:spPr>
          <a:xfrm>
            <a:off x="172150" y="3800412"/>
            <a:ext cx="3994499" cy="150087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</p:sp>
      <p:sp>
        <p:nvSpPr>
          <p:cNvPr id="154" name="Shape 154"/>
          <p:cNvSpPr/>
          <p:nvPr/>
        </p:nvSpPr>
        <p:spPr>
          <a:xfrm>
            <a:off x="4250550" y="4102962"/>
            <a:ext cx="4720975" cy="78661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-181250" y="3369062"/>
            <a:ext cx="5737299" cy="14299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4451700" y="1600200"/>
            <a:ext cx="4235100" cy="49677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Matrix quantifying the connectivity between every pair of matrilines</a:t>
            </a:r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When multiplied by a rank vector, returns a vector of effects of other matrilines’ social rank weighted by their connection on each matriline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Rank-Weighted Connectivity</a:t>
            </a:r>
          </a:p>
        </p:txBody>
      </p:sp>
      <p:sp>
        <p:nvSpPr>
          <p:cNvPr id="162" name="Shape 162"/>
          <p:cNvSpPr/>
          <p:nvPr/>
        </p:nvSpPr>
        <p:spPr>
          <a:xfrm>
            <a:off x="457200" y="1893599"/>
            <a:ext cx="3994499" cy="12128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63" name="Shape 163"/>
          <p:cNvSpPr/>
          <p:nvPr/>
        </p:nvSpPr>
        <p:spPr>
          <a:xfrm>
            <a:off x="22987" y="5342225"/>
            <a:ext cx="4862925" cy="12847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Outline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Social Structure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Social Network Analysis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Study Species - Hyenas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Matrilineal and Rank Calculations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Network Connectivity 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Matrilineal Fitness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Model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Conclusion and Future Work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Matriline Fitness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Divided by matriline size to avoid bias towards larger matrilines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Divided by clan average to avoid bias for years with environmental effects that supported more births</a:t>
            </a:r>
          </a:p>
        </p:txBody>
      </p:sp>
      <p:sp>
        <p:nvSpPr>
          <p:cNvPr id="170" name="Shape 170"/>
          <p:cNvSpPr/>
          <p:nvPr/>
        </p:nvSpPr>
        <p:spPr>
          <a:xfrm>
            <a:off x="457200" y="2814762"/>
            <a:ext cx="4235075" cy="18757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72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Models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53050" y="919550"/>
            <a:ext cx="4289700" cy="3596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f = f(r, e, i, Ar)</a:t>
            </a:r>
          </a:p>
          <a:p>
            <a:pPr lvl="0" rtl="0">
              <a:buNone/>
            </a:pPr>
            <a:r>
              <a:rPr lang="en"/>
              <a:t>f = fitness</a:t>
            </a:r>
          </a:p>
          <a:p>
            <a:pPr lvl="0" rtl="0">
              <a:buNone/>
            </a:pPr>
            <a:r>
              <a:rPr lang="en"/>
              <a:t>r = rank</a:t>
            </a:r>
          </a:p>
          <a:p>
            <a:pPr lvl="0" rtl="0">
              <a:buNone/>
            </a:pPr>
            <a:r>
              <a:rPr lang="en"/>
              <a:t>e = external connectivity</a:t>
            </a:r>
          </a:p>
          <a:p>
            <a:pPr lvl="0" rtl="0">
              <a:buNone/>
            </a:pPr>
            <a:r>
              <a:rPr lang="en"/>
              <a:t>i = internal connectivity</a:t>
            </a:r>
          </a:p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Ar = rank-weighted connectivity</a:t>
            </a:r>
          </a:p>
          <a:p>
            <a:endParaRPr lang="en"/>
          </a:p>
        </p:txBody>
      </p:sp>
      <p:sp>
        <p:nvSpPr>
          <p:cNvPr id="177" name="Shape 177"/>
          <p:cNvSpPr txBox="1"/>
          <p:nvPr/>
        </p:nvSpPr>
        <p:spPr>
          <a:xfrm>
            <a:off x="4617750" y="919550"/>
            <a:ext cx="4406999" cy="4413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3000" dirty="0"/>
              <a:t>lm() = function for calculating linear regression models</a:t>
            </a:r>
          </a:p>
          <a:p>
            <a:endParaRPr lang="en" sz="3000" dirty="0"/>
          </a:p>
          <a:p>
            <a:pPr>
              <a:buNone/>
            </a:pPr>
            <a:r>
              <a:rPr lang="en" sz="3000" dirty="0"/>
              <a:t>AIC() = Generic function calculating Akaike's </a:t>
            </a:r>
            <a:r>
              <a:rPr lang="en" sz="3000" dirty="0" smtClean="0"/>
              <a:t>Information Criterion. </a:t>
            </a:r>
            <a:r>
              <a:rPr lang="en" sz="3000" dirty="0"/>
              <a:t>Lower values indicate a better </a:t>
            </a:r>
            <a:r>
              <a:rPr lang="en" sz="3000" dirty="0" smtClean="0"/>
              <a:t>model</a:t>
            </a:r>
            <a:r>
              <a:rPr lang="en" sz="3000" dirty="0"/>
              <a:t>.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302500" y="5333450"/>
            <a:ext cx="8384400" cy="14318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3000"/>
              <a:t>We tested over 30 models with different permutations of the parameters and compared AIC values.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5164100" y="617525"/>
            <a:ext cx="3994500" cy="5758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lm(f ~ r)  </a:t>
            </a:r>
          </a:p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AIC: 13.84</a:t>
            </a:r>
          </a:p>
          <a:p>
            <a:endParaRPr lang="en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Access to resources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Larger body size</a:t>
            </a:r>
          </a:p>
          <a:p>
            <a:endParaRPr lang="en"/>
          </a:p>
        </p:txBody>
      </p:sp>
      <p:sp>
        <p:nvSpPr>
          <p:cNvPr id="184" name="Shape 184"/>
          <p:cNvSpPr/>
          <p:nvPr/>
        </p:nvSpPr>
        <p:spPr>
          <a:xfrm>
            <a:off x="0" y="0"/>
            <a:ext cx="5164099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/>
        </p:nvSpPr>
        <p:spPr>
          <a:xfrm>
            <a:off x="4847000" y="343750"/>
            <a:ext cx="4145699" cy="62837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buNone/>
            </a:pPr>
            <a:r>
              <a:rPr lang="en" sz="2600"/>
              <a:t>lm(f ~ A%*%r + r:i + r:e) AIC: 3.05</a:t>
            </a:r>
          </a:p>
          <a:p>
            <a:pPr marL="457200" lvl="0" indent="-393700" rtl="0">
              <a:lnSpc>
                <a:spcPct val="115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2600"/>
              <a:t>+Connectivity Matrix</a:t>
            </a:r>
          </a:p>
          <a:p>
            <a:pPr marL="914400" lvl="1" indent="-381000" rtl="0">
              <a:lnSpc>
                <a:spcPct val="115000"/>
              </a:lnSpc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2400"/>
              <a:t>Connection with high-ranking hyenas</a:t>
            </a:r>
          </a:p>
          <a:p>
            <a:pPr marL="457200" lvl="0" indent="-393700" rtl="0">
              <a:lnSpc>
                <a:spcPct val="115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2600"/>
              <a:t>+Internal Connectivity</a:t>
            </a:r>
          </a:p>
          <a:p>
            <a:pPr marL="914400" lvl="1" indent="-381000" rtl="0">
              <a:lnSpc>
                <a:spcPct val="115000"/>
              </a:lnSpc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2400"/>
              <a:t>Defense against revolutionary coalitions</a:t>
            </a:r>
          </a:p>
          <a:p>
            <a:pPr marL="914400" lvl="1" indent="-381000" rtl="0">
              <a:lnSpc>
                <a:spcPct val="115000"/>
              </a:lnSpc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2400"/>
              <a:t>Control of kills</a:t>
            </a:r>
          </a:p>
          <a:p>
            <a:pPr marL="457200" lvl="0" indent="-393700" rtl="0">
              <a:lnSpc>
                <a:spcPct val="115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2600"/>
              <a:t>-External Connectivity</a:t>
            </a:r>
          </a:p>
          <a:p>
            <a:pPr marL="914400" lvl="1" indent="-381000" rtl="0">
              <a:lnSpc>
                <a:spcPct val="115000"/>
              </a:lnSpc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2400"/>
              <a:t>Formation of revolutionary coalitions</a:t>
            </a:r>
          </a:p>
          <a:p>
            <a:pPr marL="914400" lvl="1" indent="-381000" rtl="0">
              <a:lnSpc>
                <a:spcPct val="115000"/>
              </a:lnSpc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2400"/>
              <a:t>Roaming for prey</a:t>
            </a:r>
          </a:p>
          <a:p>
            <a:endParaRPr lang="en" sz="2400"/>
          </a:p>
        </p:txBody>
      </p:sp>
      <p:sp>
        <p:nvSpPr>
          <p:cNvPr id="190" name="Shape 190"/>
          <p:cNvSpPr/>
          <p:nvPr/>
        </p:nvSpPr>
        <p:spPr>
          <a:xfrm>
            <a:off x="0" y="0"/>
            <a:ext cx="4942325" cy="66275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5042525" y="851675"/>
            <a:ext cx="4242000" cy="541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44000"/>
              <a:buFont typeface="Arial"/>
              <a:buNone/>
            </a:pPr>
            <a:r>
              <a:rPr lang="en" sz="2500"/>
              <a:t>lm(f ~ A%*%r + r + r:i + r:e)</a:t>
            </a:r>
            <a:r>
              <a:rPr lang="en" sz="2600"/>
              <a:t> </a:t>
            </a:r>
          </a:p>
          <a:p>
            <a:pPr lvl="0" rtl="0">
              <a:buClr>
                <a:srgbClr val="000000"/>
              </a:buClr>
              <a:buSzPct val="44000"/>
              <a:buFont typeface="Arial"/>
              <a:buNone/>
            </a:pPr>
            <a:r>
              <a:rPr lang="en" sz="2500"/>
              <a:t>AIC: 0.254</a:t>
            </a:r>
          </a:p>
          <a:p>
            <a:endParaRPr lang="en" sz="2500"/>
          </a:p>
          <a:p>
            <a:pPr marL="457200" lvl="0" indent="-4064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800"/>
              <a:t>Lowest AIC,  highest R</a:t>
            </a:r>
            <a:r>
              <a:rPr lang="en" sz="2800" baseline="30000"/>
              <a:t>2</a:t>
            </a:r>
            <a:r>
              <a:rPr lang="en" sz="2800"/>
              <a:t> value</a:t>
            </a:r>
          </a:p>
          <a:p>
            <a:pPr marL="457200" lvl="0" indent="-4064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800"/>
              <a:t>Similar parameters as Plot 2</a:t>
            </a:r>
          </a:p>
          <a:p>
            <a:pPr marL="457200" lvl="0" indent="-4064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800"/>
              <a:t>Negative effect of rank (p-value = 0.096)</a:t>
            </a:r>
          </a:p>
          <a:p>
            <a:pPr marL="457200" lvl="0" indent="-4064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800"/>
              <a:t>Counterbalance the connectivity:rank parameters</a:t>
            </a:r>
          </a:p>
        </p:txBody>
      </p:sp>
      <p:sp>
        <p:nvSpPr>
          <p:cNvPr id="196" name="Shape 196"/>
          <p:cNvSpPr/>
          <p:nvPr/>
        </p:nvSpPr>
        <p:spPr>
          <a:xfrm>
            <a:off x="0" y="0"/>
            <a:ext cx="5042524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449950" y="0"/>
            <a:ext cx="8236799" cy="881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Results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4692275" y="967825"/>
            <a:ext cx="4416600" cy="560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Linear models involving rank and connectivity predict fitness better than rank alone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Connectivity within and between matrilines affects differently ranked matrilines differently</a:t>
            </a:r>
          </a:p>
        </p:txBody>
      </p:sp>
      <p:pic>
        <p:nvPicPr>
          <p:cNvPr id="2" name="animated_lm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0317" y="762000"/>
            <a:ext cx="4286250" cy="57150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Clan split</a:t>
            </a: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457200" y="1476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Human </a:t>
            </a:r>
            <a:r>
              <a:rPr lang="en" dirty="0" smtClean="0"/>
              <a:t>influence</a:t>
            </a:r>
            <a:endParaRPr lang="en" dirty="0"/>
          </a:p>
        </p:txBody>
      </p:sp>
      <p:sp>
        <p:nvSpPr>
          <p:cNvPr id="210" name="Shape 210"/>
          <p:cNvSpPr/>
          <p:nvPr/>
        </p:nvSpPr>
        <p:spPr>
          <a:xfrm>
            <a:off x="4191000" y="2362200"/>
            <a:ext cx="4953001" cy="4495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11" name="Shape 211"/>
          <p:cNvSpPr/>
          <p:nvPr/>
        </p:nvSpPr>
        <p:spPr>
          <a:xfrm>
            <a:off x="0" y="2209800"/>
            <a:ext cx="4876800" cy="46482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212" name="Shape 212"/>
          <p:cNvSpPr txBox="1"/>
          <p:nvPr/>
        </p:nvSpPr>
        <p:spPr>
          <a:xfrm>
            <a:off x="3410650" y="3801950"/>
            <a:ext cx="1282199" cy="3162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800"/>
              <a:t>1999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8016475" y="3767600"/>
            <a:ext cx="990000" cy="3848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800"/>
              <a:t>2005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1615250" y="11175"/>
            <a:ext cx="7090800" cy="752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Clan Split</a:t>
            </a:r>
          </a:p>
        </p:txBody>
      </p:sp>
      <p:pic>
        <p:nvPicPr>
          <p:cNvPr id="2" name="animated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11238"/>
            <a:ext cx="9144000" cy="483552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Time Interval of Model Variables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14700"/>
            <a:ext cx="41193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Use yearly intervals in the model instead of averaging yearly values over the entire interval 1992-1999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Use more biologically relevant intervals than calendar years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0" y="-4"/>
            <a:ext cx="8229600" cy="671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Matriline Determination</a:t>
            </a:r>
          </a:p>
        </p:txBody>
      </p:sp>
      <p:sp>
        <p:nvSpPr>
          <p:cNvPr id="231" name="Shape 231"/>
          <p:cNvSpPr/>
          <p:nvPr/>
        </p:nvSpPr>
        <p:spPr>
          <a:xfrm>
            <a:off x="36412" y="743875"/>
            <a:ext cx="5555551" cy="30209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32" name="Shape 232"/>
          <p:cNvSpPr/>
          <p:nvPr/>
        </p:nvSpPr>
        <p:spPr>
          <a:xfrm>
            <a:off x="-39187" y="3837012"/>
            <a:ext cx="5706725" cy="30209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233" name="Shape 233"/>
          <p:cNvSpPr txBox="1"/>
          <p:nvPr/>
        </p:nvSpPr>
        <p:spPr>
          <a:xfrm>
            <a:off x="5135700" y="743875"/>
            <a:ext cx="4008299" cy="61277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3000"/>
              <a:t>Matrilines based on maternal data extending only as far back as mid-1988</a:t>
            </a:r>
          </a:p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3000"/>
              <a:t>Generational gap not considered in later years</a:t>
            </a:r>
          </a:p>
          <a:p>
            <a:pPr marL="457200" lvl="0" indent="-419100" rtl="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3000">
                <a:solidFill>
                  <a:schemeClr val="dk1"/>
                </a:solidFill>
              </a:rPr>
              <a:t>Future work: Use divergence of family trees for a more logical and dynamic definition of matrilines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Social Structure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9299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Patterns of interactions 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Individuals differ in their importance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Connections influence dynamics in other contexts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May be organized into subgroups</a:t>
            </a:r>
          </a:p>
        </p:txBody>
      </p:sp>
      <p:sp>
        <p:nvSpPr>
          <p:cNvPr id="38" name="Shape 38"/>
          <p:cNvSpPr/>
          <p:nvPr/>
        </p:nvSpPr>
        <p:spPr>
          <a:xfrm>
            <a:off x="4396688" y="738599"/>
            <a:ext cx="4686175" cy="58293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Acknowledgements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800">
                <a:solidFill>
                  <a:srgbClr val="000000"/>
                </a:solidFill>
              </a:rPr>
              <a:t>We thank NIMBioS for this research opportunity and Dr. Kay Holekamp for allowing us to use the data collected from her lab.</a:t>
            </a:r>
          </a:p>
          <a:p>
            <a:endParaRPr lang="en" sz="280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800">
                <a:solidFill>
                  <a:srgbClr val="000000"/>
                </a:solidFill>
              </a:rPr>
              <a:t>We especially thank Dr. Amiyaal Ilany and Dr. Jiang Jiang for their wonderful mentoring and support throughout the project.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Questions?</a:t>
            </a:r>
          </a:p>
        </p:txBody>
      </p:sp>
      <p:sp>
        <p:nvSpPr>
          <p:cNvPr id="245" name="Shape 245"/>
          <p:cNvSpPr/>
          <p:nvPr/>
        </p:nvSpPr>
        <p:spPr>
          <a:xfrm>
            <a:off x="595650" y="1822125"/>
            <a:ext cx="7952700" cy="45389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575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sz="4800"/>
              <a:t>Animal Sociality</a:t>
            </a:r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592650" y="4723200"/>
            <a:ext cx="7958699" cy="192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>
                <a:solidFill>
                  <a:srgbClr val="000000"/>
                </a:solidFill>
              </a:rPr>
              <a:t>“I believe they can tell us a lot about our own society. Animal sociality is similar to ours, while simpler to objectively quantify.”</a:t>
            </a:r>
          </a:p>
          <a:p>
            <a:pPr marL="4114800" lvl="0" indent="457200" rtl="0">
              <a:buNone/>
            </a:pPr>
            <a:r>
              <a:rPr lang="en">
                <a:solidFill>
                  <a:srgbClr val="000000"/>
                </a:solidFill>
              </a:rPr>
              <a:t>- Amiyaal Ilany</a:t>
            </a:r>
          </a:p>
        </p:txBody>
      </p:sp>
      <p:sp>
        <p:nvSpPr>
          <p:cNvPr id="45" name="Shape 45"/>
          <p:cNvSpPr/>
          <p:nvPr/>
        </p:nvSpPr>
        <p:spPr>
          <a:xfrm>
            <a:off x="1866225" y="1200550"/>
            <a:ext cx="5411550" cy="3606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-288150" y="1237700"/>
            <a:ext cx="5836349" cy="48423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51" name="Shape 51"/>
          <p:cNvSpPr txBox="1"/>
          <p:nvPr/>
        </p:nvSpPr>
        <p:spPr>
          <a:xfrm>
            <a:off x="5094000" y="1543325"/>
            <a:ext cx="4050000" cy="48980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3000"/>
              <a:t>Study of social groups as networks composed of nodes connected by edges</a:t>
            </a:r>
          </a:p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3000"/>
              <a:t>Nodes represent individuals</a:t>
            </a:r>
          </a:p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3000"/>
              <a:t>Edges represent social ties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Social Network Analysis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Individual Traits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Independent of network structure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Sex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Age</a:t>
            </a:r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Social Rank</a:t>
            </a:r>
          </a:p>
        </p:txBody>
      </p:sp>
      <p:sp>
        <p:nvSpPr>
          <p:cNvPr id="59" name="Shape 59"/>
          <p:cNvSpPr/>
          <p:nvPr/>
        </p:nvSpPr>
        <p:spPr>
          <a:xfrm>
            <a:off x="260225" y="1363875"/>
            <a:ext cx="4432049" cy="54403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Network Traits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833399" cy="456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Emerged from network structure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Degree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Triads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Strength of connection in a weighted network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Information Exchange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Benefit</a:t>
            </a:r>
          </a:p>
        </p:txBody>
      </p:sp>
      <p:sp>
        <p:nvSpPr>
          <p:cNvPr id="66" name="Shape 66"/>
          <p:cNvSpPr/>
          <p:nvPr/>
        </p:nvSpPr>
        <p:spPr>
          <a:xfrm>
            <a:off x="4853475" y="1417650"/>
            <a:ext cx="3833324" cy="515024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3273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Spotted Hyenas as a Study Species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88750" y="3748588"/>
            <a:ext cx="8566499" cy="298629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Social structure is unique among carnivores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Live in multi-family clans dominated by females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Social network divided into family subgroups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Subgroups have distinct ranks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Family groups are determined by maternity</a:t>
            </a:r>
          </a:p>
        </p:txBody>
      </p:sp>
      <p:sp>
        <p:nvSpPr>
          <p:cNvPr id="73" name="Shape 73"/>
          <p:cNvSpPr/>
          <p:nvPr/>
        </p:nvSpPr>
        <p:spPr>
          <a:xfrm>
            <a:off x="288750" y="1371600"/>
            <a:ext cx="8566501" cy="237698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Matrilines and Social Rank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467400" y="1417650"/>
            <a:ext cx="4397699" cy="5131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Cubs inherit social rank from mothers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Matrilines share the same rank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Higher rank leads to higher fitness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Better access to resources, able to have more cubs</a:t>
            </a:r>
          </a:p>
        </p:txBody>
      </p:sp>
      <p:pic>
        <p:nvPicPr>
          <p:cNvPr id="3" name="My Movi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1" y="1905000"/>
            <a:ext cx="4338320" cy="24384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810</Words>
  <Application>Microsoft Office PowerPoint</Application>
  <PresentationFormat>On-screen Show (4:3)</PresentationFormat>
  <Paragraphs>166</Paragraphs>
  <Slides>31</Slides>
  <Notes>31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/>
      <vt:lpstr>Social Structure and Rank Predict Fitness in Spotted Hyenas</vt:lpstr>
      <vt:lpstr>Outline</vt:lpstr>
      <vt:lpstr>Social Structure</vt:lpstr>
      <vt:lpstr>Animal Sociality</vt:lpstr>
      <vt:lpstr>Social Network Analysis</vt:lpstr>
      <vt:lpstr>Individual Traits</vt:lpstr>
      <vt:lpstr>Network Traits</vt:lpstr>
      <vt:lpstr>Spotted Hyenas as a Study Species</vt:lpstr>
      <vt:lpstr>Matrilines and Social Rank</vt:lpstr>
      <vt:lpstr>Hypothesis</vt:lpstr>
      <vt:lpstr>Data</vt:lpstr>
      <vt:lpstr>Matriline Detection</vt:lpstr>
      <vt:lpstr>PowerPoint Presentation</vt:lpstr>
      <vt:lpstr>Rank Calculations</vt:lpstr>
      <vt:lpstr>Matriline Rank by Year</vt:lpstr>
      <vt:lpstr>Twice-Weight Association Index</vt:lpstr>
      <vt:lpstr>Talek clan social network, 1995</vt:lpstr>
      <vt:lpstr>Internal and External Connectivity</vt:lpstr>
      <vt:lpstr>Rank-Weighted Connectivity</vt:lpstr>
      <vt:lpstr>Matriline Fitness</vt:lpstr>
      <vt:lpstr>Models</vt:lpstr>
      <vt:lpstr>PowerPoint Presentation</vt:lpstr>
      <vt:lpstr>PowerPoint Presentation</vt:lpstr>
      <vt:lpstr>PowerPoint Presentation</vt:lpstr>
      <vt:lpstr>Results</vt:lpstr>
      <vt:lpstr>Clan split</vt:lpstr>
      <vt:lpstr>Clan Split</vt:lpstr>
      <vt:lpstr>Time Interval of Model Variables</vt:lpstr>
      <vt:lpstr>Matriline Determination</vt:lpstr>
      <vt:lpstr>Acknowledgements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Structure and Rank Predict Fitness in Spotted Hyenas</dc:title>
  <dc:creator>Judy</dc:creator>
  <cp:lastModifiedBy>Judy</cp:lastModifiedBy>
  <cp:revision>2</cp:revision>
  <dcterms:modified xsi:type="dcterms:W3CDTF">2013-08-02T05:10:26Z</dcterms:modified>
</cp:coreProperties>
</file>